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59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1FCD95-AA5E-4C0C-A4EA-B2BA6436068A}"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B79D1C71-75E6-47DB-BAF7-DEBDF2503595}">
      <dgm:prSet/>
      <dgm:spPr/>
      <dgm:t>
        <a:bodyPr/>
        <a:lstStyle/>
        <a:p>
          <a:r>
            <a:rPr lang="en-US"/>
            <a:t>1. The number of terrorist attacks has significantly increased in certain periods, particularly from the late 1970s to the mid-1990s.</a:t>
          </a:r>
        </a:p>
      </dgm:t>
    </dgm:pt>
    <dgm:pt modelId="{7A1B1F11-7299-416A-A1C8-AA80F9B51D7F}" type="parTrans" cxnId="{EBD9FE23-6839-4A2E-9244-7AE4EA80EB52}">
      <dgm:prSet/>
      <dgm:spPr/>
      <dgm:t>
        <a:bodyPr/>
        <a:lstStyle/>
        <a:p>
          <a:endParaRPr lang="en-US"/>
        </a:p>
      </dgm:t>
    </dgm:pt>
    <dgm:pt modelId="{2E7DDD08-A2F1-443C-8C96-4413329BC417}" type="sibTrans" cxnId="{EBD9FE23-6839-4A2E-9244-7AE4EA80EB52}">
      <dgm:prSet phldrT="1" phldr="0"/>
      <dgm:spPr/>
      <dgm:t>
        <a:bodyPr/>
        <a:lstStyle/>
        <a:p>
          <a:r>
            <a:rPr lang="en-US"/>
            <a:t>1</a:t>
          </a:r>
        </a:p>
      </dgm:t>
    </dgm:pt>
    <dgm:pt modelId="{25183E38-D089-4776-BC5B-A7585209C35A}">
      <dgm:prSet/>
      <dgm:spPr/>
      <dgm:t>
        <a:bodyPr/>
        <a:lstStyle/>
        <a:p>
          <a:r>
            <a:rPr lang="en-US"/>
            <a:t>2. The Middle East and South Asia are the regions most affected by terrorist activities, with a large concentration of incidents.</a:t>
          </a:r>
        </a:p>
      </dgm:t>
    </dgm:pt>
    <dgm:pt modelId="{1729CB2E-B4BF-4BF4-A513-5BA83DE38530}" type="parTrans" cxnId="{66590AD3-CDB2-40F4-B4D3-0C6D6AB6B6EE}">
      <dgm:prSet/>
      <dgm:spPr/>
      <dgm:t>
        <a:bodyPr/>
        <a:lstStyle/>
        <a:p>
          <a:endParaRPr lang="en-US"/>
        </a:p>
      </dgm:t>
    </dgm:pt>
    <dgm:pt modelId="{8792383C-6881-4ED2-B2D9-C7247973AFCF}" type="sibTrans" cxnId="{66590AD3-CDB2-40F4-B4D3-0C6D6AB6B6EE}">
      <dgm:prSet phldrT="2" phldr="0"/>
      <dgm:spPr/>
      <dgm:t>
        <a:bodyPr/>
        <a:lstStyle/>
        <a:p>
          <a:r>
            <a:rPr lang="en-US"/>
            <a:t>2</a:t>
          </a:r>
        </a:p>
      </dgm:t>
    </dgm:pt>
    <dgm:pt modelId="{A19E055E-0254-4339-A3E4-49A5BD53E53D}">
      <dgm:prSet/>
      <dgm:spPr/>
      <dgm:t>
        <a:bodyPr/>
        <a:lstStyle/>
        <a:p>
          <a:r>
            <a:rPr lang="en-US"/>
            <a:t>3. Explosives are the most commonly used weapons in terrorist attacks, indicating a preference for high-impact methods.</a:t>
          </a:r>
        </a:p>
      </dgm:t>
    </dgm:pt>
    <dgm:pt modelId="{C2AB2DDB-80D1-4573-BBA3-82E8B94FB22C}" type="parTrans" cxnId="{74296ED8-B566-4194-8E8D-8ADCE71F7FFC}">
      <dgm:prSet/>
      <dgm:spPr/>
      <dgm:t>
        <a:bodyPr/>
        <a:lstStyle/>
        <a:p>
          <a:endParaRPr lang="en-US"/>
        </a:p>
      </dgm:t>
    </dgm:pt>
    <dgm:pt modelId="{44EE30FC-9662-484C-986A-DEA7DC0A84D5}" type="sibTrans" cxnId="{74296ED8-B566-4194-8E8D-8ADCE71F7FFC}">
      <dgm:prSet phldrT="3" phldr="0"/>
      <dgm:spPr/>
      <dgm:t>
        <a:bodyPr/>
        <a:lstStyle/>
        <a:p>
          <a:r>
            <a:rPr lang="en-US"/>
            <a:t>3</a:t>
          </a:r>
        </a:p>
      </dgm:t>
    </dgm:pt>
    <dgm:pt modelId="{1406FB5E-CAC3-4ED6-9F2A-B00B55BE1699}" type="pres">
      <dgm:prSet presAssocID="{3C1FCD95-AA5E-4C0C-A4EA-B2BA6436068A}" presName="Name0" presStyleCnt="0">
        <dgm:presLayoutVars>
          <dgm:animLvl val="lvl"/>
          <dgm:resizeHandles val="exact"/>
        </dgm:presLayoutVars>
      </dgm:prSet>
      <dgm:spPr/>
    </dgm:pt>
    <dgm:pt modelId="{755978E1-BF0E-4DA5-8323-E3A026352CF3}" type="pres">
      <dgm:prSet presAssocID="{B79D1C71-75E6-47DB-BAF7-DEBDF2503595}" presName="compositeNode" presStyleCnt="0">
        <dgm:presLayoutVars>
          <dgm:bulletEnabled val="1"/>
        </dgm:presLayoutVars>
      </dgm:prSet>
      <dgm:spPr/>
    </dgm:pt>
    <dgm:pt modelId="{FE6A7D28-089B-49C5-B48E-7FD14C990F07}" type="pres">
      <dgm:prSet presAssocID="{B79D1C71-75E6-47DB-BAF7-DEBDF2503595}" presName="bgRect" presStyleLbl="bgAccFollowNode1" presStyleIdx="0" presStyleCnt="3"/>
      <dgm:spPr/>
    </dgm:pt>
    <dgm:pt modelId="{153E2FC1-80FA-4B1F-89C4-AACDDB688C25}" type="pres">
      <dgm:prSet presAssocID="{2E7DDD08-A2F1-443C-8C96-4413329BC417}" presName="sibTransNodeCircle" presStyleLbl="alignNode1" presStyleIdx="0" presStyleCnt="6">
        <dgm:presLayoutVars>
          <dgm:chMax val="0"/>
          <dgm:bulletEnabled/>
        </dgm:presLayoutVars>
      </dgm:prSet>
      <dgm:spPr/>
    </dgm:pt>
    <dgm:pt modelId="{728B4DE9-A7F9-45F3-AD80-0D2C40ED804D}" type="pres">
      <dgm:prSet presAssocID="{B79D1C71-75E6-47DB-BAF7-DEBDF2503595}" presName="bottomLine" presStyleLbl="alignNode1" presStyleIdx="1" presStyleCnt="6">
        <dgm:presLayoutVars/>
      </dgm:prSet>
      <dgm:spPr/>
    </dgm:pt>
    <dgm:pt modelId="{51296AC9-FE4F-4915-876D-A2395A3052E8}" type="pres">
      <dgm:prSet presAssocID="{B79D1C71-75E6-47DB-BAF7-DEBDF2503595}" presName="nodeText" presStyleLbl="bgAccFollowNode1" presStyleIdx="0" presStyleCnt="3">
        <dgm:presLayoutVars>
          <dgm:bulletEnabled val="1"/>
        </dgm:presLayoutVars>
      </dgm:prSet>
      <dgm:spPr/>
    </dgm:pt>
    <dgm:pt modelId="{11B0560B-B8D6-44A9-8AF7-4D6CABCAD28D}" type="pres">
      <dgm:prSet presAssocID="{2E7DDD08-A2F1-443C-8C96-4413329BC417}" presName="sibTrans" presStyleCnt="0"/>
      <dgm:spPr/>
    </dgm:pt>
    <dgm:pt modelId="{776E2EB4-A702-447B-97AC-C534B1155A89}" type="pres">
      <dgm:prSet presAssocID="{25183E38-D089-4776-BC5B-A7585209C35A}" presName="compositeNode" presStyleCnt="0">
        <dgm:presLayoutVars>
          <dgm:bulletEnabled val="1"/>
        </dgm:presLayoutVars>
      </dgm:prSet>
      <dgm:spPr/>
    </dgm:pt>
    <dgm:pt modelId="{2BAE1F18-BB12-40F1-A04B-93EE9A45ACF4}" type="pres">
      <dgm:prSet presAssocID="{25183E38-D089-4776-BC5B-A7585209C35A}" presName="bgRect" presStyleLbl="bgAccFollowNode1" presStyleIdx="1" presStyleCnt="3"/>
      <dgm:spPr/>
    </dgm:pt>
    <dgm:pt modelId="{E1FE2EB0-2A55-4FDC-B5BC-38B9DABDC700}" type="pres">
      <dgm:prSet presAssocID="{8792383C-6881-4ED2-B2D9-C7247973AFCF}" presName="sibTransNodeCircle" presStyleLbl="alignNode1" presStyleIdx="2" presStyleCnt="6">
        <dgm:presLayoutVars>
          <dgm:chMax val="0"/>
          <dgm:bulletEnabled/>
        </dgm:presLayoutVars>
      </dgm:prSet>
      <dgm:spPr/>
    </dgm:pt>
    <dgm:pt modelId="{F8E2914F-B276-4184-A94F-5EA2D3E95D58}" type="pres">
      <dgm:prSet presAssocID="{25183E38-D089-4776-BC5B-A7585209C35A}" presName="bottomLine" presStyleLbl="alignNode1" presStyleIdx="3" presStyleCnt="6">
        <dgm:presLayoutVars/>
      </dgm:prSet>
      <dgm:spPr/>
    </dgm:pt>
    <dgm:pt modelId="{79C6D17C-F351-4B87-9B45-7114E8BE3BCE}" type="pres">
      <dgm:prSet presAssocID="{25183E38-D089-4776-BC5B-A7585209C35A}" presName="nodeText" presStyleLbl="bgAccFollowNode1" presStyleIdx="1" presStyleCnt="3">
        <dgm:presLayoutVars>
          <dgm:bulletEnabled val="1"/>
        </dgm:presLayoutVars>
      </dgm:prSet>
      <dgm:spPr/>
    </dgm:pt>
    <dgm:pt modelId="{EF6AC1EA-0B87-456A-BBC4-3441F26CDC2D}" type="pres">
      <dgm:prSet presAssocID="{8792383C-6881-4ED2-B2D9-C7247973AFCF}" presName="sibTrans" presStyleCnt="0"/>
      <dgm:spPr/>
    </dgm:pt>
    <dgm:pt modelId="{EDDB21A7-1E22-48EE-AEB3-693E35E9EFC0}" type="pres">
      <dgm:prSet presAssocID="{A19E055E-0254-4339-A3E4-49A5BD53E53D}" presName="compositeNode" presStyleCnt="0">
        <dgm:presLayoutVars>
          <dgm:bulletEnabled val="1"/>
        </dgm:presLayoutVars>
      </dgm:prSet>
      <dgm:spPr/>
    </dgm:pt>
    <dgm:pt modelId="{9B15A6EC-0D2B-40B5-BBB6-B200BF4CF330}" type="pres">
      <dgm:prSet presAssocID="{A19E055E-0254-4339-A3E4-49A5BD53E53D}" presName="bgRect" presStyleLbl="bgAccFollowNode1" presStyleIdx="2" presStyleCnt="3"/>
      <dgm:spPr/>
    </dgm:pt>
    <dgm:pt modelId="{E5AA9950-DBCC-4775-B18D-8E5D010648DD}" type="pres">
      <dgm:prSet presAssocID="{44EE30FC-9662-484C-986A-DEA7DC0A84D5}" presName="sibTransNodeCircle" presStyleLbl="alignNode1" presStyleIdx="4" presStyleCnt="6">
        <dgm:presLayoutVars>
          <dgm:chMax val="0"/>
          <dgm:bulletEnabled/>
        </dgm:presLayoutVars>
      </dgm:prSet>
      <dgm:spPr/>
    </dgm:pt>
    <dgm:pt modelId="{5081D4FF-88F3-41F6-90FD-AC6BF2FBB360}" type="pres">
      <dgm:prSet presAssocID="{A19E055E-0254-4339-A3E4-49A5BD53E53D}" presName="bottomLine" presStyleLbl="alignNode1" presStyleIdx="5" presStyleCnt="6">
        <dgm:presLayoutVars/>
      </dgm:prSet>
      <dgm:spPr/>
    </dgm:pt>
    <dgm:pt modelId="{45191637-A069-48F9-B1AD-7354C73CDE5C}" type="pres">
      <dgm:prSet presAssocID="{A19E055E-0254-4339-A3E4-49A5BD53E53D}" presName="nodeText" presStyleLbl="bgAccFollowNode1" presStyleIdx="2" presStyleCnt="3">
        <dgm:presLayoutVars>
          <dgm:bulletEnabled val="1"/>
        </dgm:presLayoutVars>
      </dgm:prSet>
      <dgm:spPr/>
    </dgm:pt>
  </dgm:ptLst>
  <dgm:cxnLst>
    <dgm:cxn modelId="{6C8CCD01-925C-410E-A21B-9F055157BB47}" type="presOf" srcId="{3C1FCD95-AA5E-4C0C-A4EA-B2BA6436068A}" destId="{1406FB5E-CAC3-4ED6-9F2A-B00B55BE1699}" srcOrd="0" destOrd="0" presId="urn:microsoft.com/office/officeart/2016/7/layout/BasicLinearProcessNumbered"/>
    <dgm:cxn modelId="{2ABC8808-0470-4DCE-9583-5AE884861930}" type="presOf" srcId="{A19E055E-0254-4339-A3E4-49A5BD53E53D}" destId="{45191637-A069-48F9-B1AD-7354C73CDE5C}" srcOrd="1" destOrd="0" presId="urn:microsoft.com/office/officeart/2016/7/layout/BasicLinearProcessNumbered"/>
    <dgm:cxn modelId="{81A20019-9CF3-4649-8BF5-AE7D4BBD0263}" type="presOf" srcId="{44EE30FC-9662-484C-986A-DEA7DC0A84D5}" destId="{E5AA9950-DBCC-4775-B18D-8E5D010648DD}" srcOrd="0" destOrd="0" presId="urn:microsoft.com/office/officeart/2016/7/layout/BasicLinearProcessNumbered"/>
    <dgm:cxn modelId="{EBD9FE23-6839-4A2E-9244-7AE4EA80EB52}" srcId="{3C1FCD95-AA5E-4C0C-A4EA-B2BA6436068A}" destId="{B79D1C71-75E6-47DB-BAF7-DEBDF2503595}" srcOrd="0" destOrd="0" parTransId="{7A1B1F11-7299-416A-A1C8-AA80F9B51D7F}" sibTransId="{2E7DDD08-A2F1-443C-8C96-4413329BC417}"/>
    <dgm:cxn modelId="{0AA4EC71-F9E7-41E2-935B-8D5C8BA37D5D}" type="presOf" srcId="{A19E055E-0254-4339-A3E4-49A5BD53E53D}" destId="{9B15A6EC-0D2B-40B5-BBB6-B200BF4CF330}" srcOrd="0" destOrd="0" presId="urn:microsoft.com/office/officeart/2016/7/layout/BasicLinearProcessNumbered"/>
    <dgm:cxn modelId="{9266A472-C1BB-4C2C-B446-B8359E24F955}" type="presOf" srcId="{B79D1C71-75E6-47DB-BAF7-DEBDF2503595}" destId="{FE6A7D28-089B-49C5-B48E-7FD14C990F07}" srcOrd="0" destOrd="0" presId="urn:microsoft.com/office/officeart/2016/7/layout/BasicLinearProcessNumbered"/>
    <dgm:cxn modelId="{E3332D78-FA07-4E84-A22D-452818F6872E}" type="presOf" srcId="{25183E38-D089-4776-BC5B-A7585209C35A}" destId="{2BAE1F18-BB12-40F1-A04B-93EE9A45ACF4}" srcOrd="0" destOrd="0" presId="urn:microsoft.com/office/officeart/2016/7/layout/BasicLinearProcessNumbered"/>
    <dgm:cxn modelId="{F946ABA4-F645-476F-A2BB-AB43A411266A}" type="presOf" srcId="{B79D1C71-75E6-47DB-BAF7-DEBDF2503595}" destId="{51296AC9-FE4F-4915-876D-A2395A3052E8}" srcOrd="1" destOrd="0" presId="urn:microsoft.com/office/officeart/2016/7/layout/BasicLinearProcessNumbered"/>
    <dgm:cxn modelId="{66590AD3-CDB2-40F4-B4D3-0C6D6AB6B6EE}" srcId="{3C1FCD95-AA5E-4C0C-A4EA-B2BA6436068A}" destId="{25183E38-D089-4776-BC5B-A7585209C35A}" srcOrd="1" destOrd="0" parTransId="{1729CB2E-B4BF-4BF4-A513-5BA83DE38530}" sibTransId="{8792383C-6881-4ED2-B2D9-C7247973AFCF}"/>
    <dgm:cxn modelId="{D58C9BD5-8EC2-439C-8AD9-3485158EEC9A}" type="presOf" srcId="{2E7DDD08-A2F1-443C-8C96-4413329BC417}" destId="{153E2FC1-80FA-4B1F-89C4-AACDDB688C25}" srcOrd="0" destOrd="0" presId="urn:microsoft.com/office/officeart/2016/7/layout/BasicLinearProcessNumbered"/>
    <dgm:cxn modelId="{74296ED8-B566-4194-8E8D-8ADCE71F7FFC}" srcId="{3C1FCD95-AA5E-4C0C-A4EA-B2BA6436068A}" destId="{A19E055E-0254-4339-A3E4-49A5BD53E53D}" srcOrd="2" destOrd="0" parTransId="{C2AB2DDB-80D1-4573-BBA3-82E8B94FB22C}" sibTransId="{44EE30FC-9662-484C-986A-DEA7DC0A84D5}"/>
    <dgm:cxn modelId="{EDA908EF-8CAE-4135-A2C7-861FAF0C5438}" type="presOf" srcId="{25183E38-D089-4776-BC5B-A7585209C35A}" destId="{79C6D17C-F351-4B87-9B45-7114E8BE3BCE}" srcOrd="1" destOrd="0" presId="urn:microsoft.com/office/officeart/2016/7/layout/BasicLinearProcessNumbered"/>
    <dgm:cxn modelId="{D45324FB-1D21-479E-B3D0-B8F28D6D1B88}" type="presOf" srcId="{8792383C-6881-4ED2-B2D9-C7247973AFCF}" destId="{E1FE2EB0-2A55-4FDC-B5BC-38B9DABDC700}" srcOrd="0" destOrd="0" presId="urn:microsoft.com/office/officeart/2016/7/layout/BasicLinearProcessNumbered"/>
    <dgm:cxn modelId="{2AB906A8-74D6-4995-BB66-AE5F354FD1F5}" type="presParOf" srcId="{1406FB5E-CAC3-4ED6-9F2A-B00B55BE1699}" destId="{755978E1-BF0E-4DA5-8323-E3A026352CF3}" srcOrd="0" destOrd="0" presId="urn:microsoft.com/office/officeart/2016/7/layout/BasicLinearProcessNumbered"/>
    <dgm:cxn modelId="{8C5E8521-E27C-4A51-841F-22C7A54F672E}" type="presParOf" srcId="{755978E1-BF0E-4DA5-8323-E3A026352CF3}" destId="{FE6A7D28-089B-49C5-B48E-7FD14C990F07}" srcOrd="0" destOrd="0" presId="urn:microsoft.com/office/officeart/2016/7/layout/BasicLinearProcessNumbered"/>
    <dgm:cxn modelId="{AE521C73-1D69-4B14-8154-2336E23C9134}" type="presParOf" srcId="{755978E1-BF0E-4DA5-8323-E3A026352CF3}" destId="{153E2FC1-80FA-4B1F-89C4-AACDDB688C25}" srcOrd="1" destOrd="0" presId="urn:microsoft.com/office/officeart/2016/7/layout/BasicLinearProcessNumbered"/>
    <dgm:cxn modelId="{0587C91E-554F-46A6-93F8-7C11AD85FDCE}" type="presParOf" srcId="{755978E1-BF0E-4DA5-8323-E3A026352CF3}" destId="{728B4DE9-A7F9-45F3-AD80-0D2C40ED804D}" srcOrd="2" destOrd="0" presId="urn:microsoft.com/office/officeart/2016/7/layout/BasicLinearProcessNumbered"/>
    <dgm:cxn modelId="{761F8389-2FA9-4A94-BDFF-AD0A510EC260}" type="presParOf" srcId="{755978E1-BF0E-4DA5-8323-E3A026352CF3}" destId="{51296AC9-FE4F-4915-876D-A2395A3052E8}" srcOrd="3" destOrd="0" presId="urn:microsoft.com/office/officeart/2016/7/layout/BasicLinearProcessNumbered"/>
    <dgm:cxn modelId="{4054F744-2497-4167-840B-23B39521E035}" type="presParOf" srcId="{1406FB5E-CAC3-4ED6-9F2A-B00B55BE1699}" destId="{11B0560B-B8D6-44A9-8AF7-4D6CABCAD28D}" srcOrd="1" destOrd="0" presId="urn:microsoft.com/office/officeart/2016/7/layout/BasicLinearProcessNumbered"/>
    <dgm:cxn modelId="{2ACA5004-46D2-495C-AC26-230484EDBA34}" type="presParOf" srcId="{1406FB5E-CAC3-4ED6-9F2A-B00B55BE1699}" destId="{776E2EB4-A702-447B-97AC-C534B1155A89}" srcOrd="2" destOrd="0" presId="urn:microsoft.com/office/officeart/2016/7/layout/BasicLinearProcessNumbered"/>
    <dgm:cxn modelId="{04A92FEB-4761-4AD1-8C75-7299651F27F8}" type="presParOf" srcId="{776E2EB4-A702-447B-97AC-C534B1155A89}" destId="{2BAE1F18-BB12-40F1-A04B-93EE9A45ACF4}" srcOrd="0" destOrd="0" presId="urn:microsoft.com/office/officeart/2016/7/layout/BasicLinearProcessNumbered"/>
    <dgm:cxn modelId="{2D8513D0-07EC-4BAA-875C-12A83EC590A0}" type="presParOf" srcId="{776E2EB4-A702-447B-97AC-C534B1155A89}" destId="{E1FE2EB0-2A55-4FDC-B5BC-38B9DABDC700}" srcOrd="1" destOrd="0" presId="urn:microsoft.com/office/officeart/2016/7/layout/BasicLinearProcessNumbered"/>
    <dgm:cxn modelId="{21DBB15A-4415-4473-AA20-AA92E4DAD264}" type="presParOf" srcId="{776E2EB4-A702-447B-97AC-C534B1155A89}" destId="{F8E2914F-B276-4184-A94F-5EA2D3E95D58}" srcOrd="2" destOrd="0" presId="urn:microsoft.com/office/officeart/2016/7/layout/BasicLinearProcessNumbered"/>
    <dgm:cxn modelId="{1A5C2D50-F3C8-4287-827F-349B46338C66}" type="presParOf" srcId="{776E2EB4-A702-447B-97AC-C534B1155A89}" destId="{79C6D17C-F351-4B87-9B45-7114E8BE3BCE}" srcOrd="3" destOrd="0" presId="urn:microsoft.com/office/officeart/2016/7/layout/BasicLinearProcessNumbered"/>
    <dgm:cxn modelId="{CBD58E2A-3466-425F-B2DB-A373A1D444DC}" type="presParOf" srcId="{1406FB5E-CAC3-4ED6-9F2A-B00B55BE1699}" destId="{EF6AC1EA-0B87-456A-BBC4-3441F26CDC2D}" srcOrd="3" destOrd="0" presId="urn:microsoft.com/office/officeart/2016/7/layout/BasicLinearProcessNumbered"/>
    <dgm:cxn modelId="{1FA64F13-F49B-452C-91D0-A126D18190F7}" type="presParOf" srcId="{1406FB5E-CAC3-4ED6-9F2A-B00B55BE1699}" destId="{EDDB21A7-1E22-48EE-AEB3-693E35E9EFC0}" srcOrd="4" destOrd="0" presId="urn:microsoft.com/office/officeart/2016/7/layout/BasicLinearProcessNumbered"/>
    <dgm:cxn modelId="{AE700AAC-36E0-45C0-83B6-5BF372F7F03D}" type="presParOf" srcId="{EDDB21A7-1E22-48EE-AEB3-693E35E9EFC0}" destId="{9B15A6EC-0D2B-40B5-BBB6-B200BF4CF330}" srcOrd="0" destOrd="0" presId="urn:microsoft.com/office/officeart/2016/7/layout/BasicLinearProcessNumbered"/>
    <dgm:cxn modelId="{14EA021E-5968-40D8-A1BC-19BDBBF9BC1B}" type="presParOf" srcId="{EDDB21A7-1E22-48EE-AEB3-693E35E9EFC0}" destId="{E5AA9950-DBCC-4775-B18D-8E5D010648DD}" srcOrd="1" destOrd="0" presId="urn:microsoft.com/office/officeart/2016/7/layout/BasicLinearProcessNumbered"/>
    <dgm:cxn modelId="{C4EBC81C-F59D-4E0E-A620-DA0DAE9E9C49}" type="presParOf" srcId="{EDDB21A7-1E22-48EE-AEB3-693E35E9EFC0}" destId="{5081D4FF-88F3-41F6-90FD-AC6BF2FBB360}" srcOrd="2" destOrd="0" presId="urn:microsoft.com/office/officeart/2016/7/layout/BasicLinearProcessNumbered"/>
    <dgm:cxn modelId="{5DFF5E15-CBD0-4E83-9E6F-6F0C23DB38AF}" type="presParOf" srcId="{EDDB21A7-1E22-48EE-AEB3-693E35E9EFC0}" destId="{45191637-A069-48F9-B1AD-7354C73CDE5C}" srcOrd="3" destOrd="0" presId="urn:microsoft.com/office/officeart/2016/7/layout/BasicLinear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A7D28-089B-49C5-B48E-7FD14C990F07}">
      <dsp:nvSpPr>
        <dsp:cNvPr id="0" name=""/>
        <dsp:cNvSpPr/>
      </dsp:nvSpPr>
      <dsp:spPr>
        <a:xfrm>
          <a:off x="0" y="450453"/>
          <a:ext cx="2464593" cy="345043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711200">
            <a:lnSpc>
              <a:spcPct val="90000"/>
            </a:lnSpc>
            <a:spcBef>
              <a:spcPct val="0"/>
            </a:spcBef>
            <a:spcAft>
              <a:spcPct val="35000"/>
            </a:spcAft>
            <a:buNone/>
          </a:pPr>
          <a:r>
            <a:rPr lang="en-US" sz="1600" kern="1200"/>
            <a:t>1. The number of terrorist attacks has significantly increased in certain periods, particularly from the late 1970s to the mid-1990s.</a:t>
          </a:r>
        </a:p>
      </dsp:txBody>
      <dsp:txXfrm>
        <a:off x="0" y="1761617"/>
        <a:ext cx="2464593" cy="2070258"/>
      </dsp:txXfrm>
    </dsp:sp>
    <dsp:sp modelId="{153E2FC1-80FA-4B1F-89C4-AACDDB688C25}">
      <dsp:nvSpPr>
        <dsp:cNvPr id="0" name=""/>
        <dsp:cNvSpPr/>
      </dsp:nvSpPr>
      <dsp:spPr>
        <a:xfrm>
          <a:off x="714732" y="795496"/>
          <a:ext cx="1035129" cy="103512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6323" y="947087"/>
        <a:ext cx="731947" cy="731947"/>
      </dsp:txXfrm>
    </dsp:sp>
    <dsp:sp modelId="{728B4DE9-A7F9-45F3-AD80-0D2C40ED804D}">
      <dsp:nvSpPr>
        <dsp:cNvPr id="0" name=""/>
        <dsp:cNvSpPr/>
      </dsp:nvSpPr>
      <dsp:spPr>
        <a:xfrm>
          <a:off x="0" y="3900812"/>
          <a:ext cx="2464593" cy="7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BAE1F18-BB12-40F1-A04B-93EE9A45ACF4}">
      <dsp:nvSpPr>
        <dsp:cNvPr id="0" name=""/>
        <dsp:cNvSpPr/>
      </dsp:nvSpPr>
      <dsp:spPr>
        <a:xfrm>
          <a:off x="2711053" y="450453"/>
          <a:ext cx="2464593" cy="345043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711200">
            <a:lnSpc>
              <a:spcPct val="90000"/>
            </a:lnSpc>
            <a:spcBef>
              <a:spcPct val="0"/>
            </a:spcBef>
            <a:spcAft>
              <a:spcPct val="35000"/>
            </a:spcAft>
            <a:buNone/>
          </a:pPr>
          <a:r>
            <a:rPr lang="en-US" sz="1600" kern="1200"/>
            <a:t>2. The Middle East and South Asia are the regions most affected by terrorist activities, with a large concentration of incidents.</a:t>
          </a:r>
        </a:p>
      </dsp:txBody>
      <dsp:txXfrm>
        <a:off x="2711053" y="1761617"/>
        <a:ext cx="2464593" cy="2070258"/>
      </dsp:txXfrm>
    </dsp:sp>
    <dsp:sp modelId="{E1FE2EB0-2A55-4FDC-B5BC-38B9DABDC700}">
      <dsp:nvSpPr>
        <dsp:cNvPr id="0" name=""/>
        <dsp:cNvSpPr/>
      </dsp:nvSpPr>
      <dsp:spPr>
        <a:xfrm>
          <a:off x="3425785" y="795496"/>
          <a:ext cx="1035129" cy="103512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7376" y="947087"/>
        <a:ext cx="731947" cy="731947"/>
      </dsp:txXfrm>
    </dsp:sp>
    <dsp:sp modelId="{F8E2914F-B276-4184-A94F-5EA2D3E95D58}">
      <dsp:nvSpPr>
        <dsp:cNvPr id="0" name=""/>
        <dsp:cNvSpPr/>
      </dsp:nvSpPr>
      <dsp:spPr>
        <a:xfrm>
          <a:off x="2711053" y="3900812"/>
          <a:ext cx="2464593" cy="7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B15A6EC-0D2B-40B5-BBB6-B200BF4CF330}">
      <dsp:nvSpPr>
        <dsp:cNvPr id="0" name=""/>
        <dsp:cNvSpPr/>
      </dsp:nvSpPr>
      <dsp:spPr>
        <a:xfrm>
          <a:off x="5422106" y="450453"/>
          <a:ext cx="2464593" cy="345043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711200">
            <a:lnSpc>
              <a:spcPct val="90000"/>
            </a:lnSpc>
            <a:spcBef>
              <a:spcPct val="0"/>
            </a:spcBef>
            <a:spcAft>
              <a:spcPct val="35000"/>
            </a:spcAft>
            <a:buNone/>
          </a:pPr>
          <a:r>
            <a:rPr lang="en-US" sz="1600" kern="1200"/>
            <a:t>3. Explosives are the most commonly used weapons in terrorist attacks, indicating a preference for high-impact methods.</a:t>
          </a:r>
        </a:p>
      </dsp:txBody>
      <dsp:txXfrm>
        <a:off x="5422106" y="1761617"/>
        <a:ext cx="2464593" cy="2070258"/>
      </dsp:txXfrm>
    </dsp:sp>
    <dsp:sp modelId="{E5AA9950-DBCC-4775-B18D-8E5D010648DD}">
      <dsp:nvSpPr>
        <dsp:cNvPr id="0" name=""/>
        <dsp:cNvSpPr/>
      </dsp:nvSpPr>
      <dsp:spPr>
        <a:xfrm>
          <a:off x="6136838" y="795496"/>
          <a:ext cx="1035129" cy="103512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88429" y="947087"/>
        <a:ext cx="731947" cy="731947"/>
      </dsp:txXfrm>
    </dsp:sp>
    <dsp:sp modelId="{5081D4FF-88F3-41F6-90FD-AC6BF2FBB360}">
      <dsp:nvSpPr>
        <dsp:cNvPr id="0" name=""/>
        <dsp:cNvSpPr/>
      </dsp:nvSpPr>
      <dsp:spPr>
        <a:xfrm>
          <a:off x="5422106" y="3900812"/>
          <a:ext cx="2464593" cy="7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image" Target="../media/image7.jpe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143002" y="1999615"/>
            <a:ext cx="6858000" cy="2764028"/>
          </a:xfrm>
        </p:spPr>
        <p:txBody>
          <a:bodyPr anchor="ctr">
            <a:normAutofit/>
          </a:bodyPr>
          <a:lstStyle/>
          <a:p>
            <a:pPr>
              <a:lnSpc>
                <a:spcPct val="90000"/>
              </a:lnSpc>
            </a:pPr>
            <a:r>
              <a:rPr lang="en-IN" sz="6300"/>
              <a:t>Terrorism Data Analysis (1970-2017)</a:t>
            </a:r>
          </a:p>
        </p:txBody>
      </p:sp>
      <p:sp>
        <p:nvSpPr>
          <p:cNvPr id="3" name="Subtitle 2"/>
          <p:cNvSpPr>
            <a:spLocks noGrp="1"/>
          </p:cNvSpPr>
          <p:nvPr>
            <p:ph type="subTitle" idx="1"/>
          </p:nvPr>
        </p:nvSpPr>
        <p:spPr>
          <a:xfrm>
            <a:off x="1475184" y="5645150"/>
            <a:ext cx="6193632" cy="631825"/>
          </a:xfrm>
        </p:spPr>
        <p:txBody>
          <a:bodyPr anchor="ctr">
            <a:normAutofit/>
          </a:bodyPr>
          <a:lstStyle/>
          <a:p>
            <a:r>
              <a:rPr lang="en-US" sz="2400"/>
              <a:t>An In-Depth Analysis of Global Terrorism Trends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22802B-6701-6A9D-4678-30FC3B263811}"/>
              </a:ext>
            </a:extLst>
          </p:cNvPr>
          <p:cNvPicPr>
            <a:picLocks noChangeAspect="1"/>
          </p:cNvPicPr>
          <p:nvPr/>
        </p:nvPicPr>
        <p:blipFill>
          <a:blip r:embed="rId4">
            <a:duotone>
              <a:schemeClr val="bg2">
                <a:shade val="45000"/>
                <a:satMod val="135000"/>
              </a:schemeClr>
              <a:prstClr val="white"/>
            </a:duotone>
          </a:blip>
          <a:srcRect r="11334"/>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t>Key Findings</a:t>
            </a:r>
          </a:p>
        </p:txBody>
      </p:sp>
      <p:graphicFrame>
        <p:nvGraphicFramePr>
          <p:cNvPr id="5" name="Content Placeholder 2">
            <a:extLst>
              <a:ext uri="{FF2B5EF4-FFF2-40B4-BE49-F238E27FC236}">
                <a16:creationId xmlns:a16="http://schemas.microsoft.com/office/drawing/2014/main" id="{4A275D4E-17AE-C9F5-3423-197340238B65}"/>
              </a:ext>
            </a:extLst>
          </p:cNvPr>
          <p:cNvGraphicFramePr>
            <a:graphicFrameLocks noGrp="1"/>
          </p:cNvGraphicFramePr>
          <p:nvPr>
            <p:ph idx="1"/>
            <p:extLst>
              <p:ext uri="{D42A27DB-BD31-4B8C-83A1-F6EECF244321}">
                <p14:modId xmlns:p14="http://schemas.microsoft.com/office/powerpoint/2010/main" val="181575448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97ECF303-71C7-24C6-B10A-EFC84F74669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104"/>
    </mc:Choice>
    <mc:Fallback>
      <p:transition spd="slow" advTm="31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253397"/>
            <a:ext cx="7886700" cy="1273233"/>
          </a:xfrm>
        </p:spPr>
        <p:txBody>
          <a:bodyPr>
            <a:normAutofit/>
          </a:bodyPr>
          <a:lstStyle/>
          <a:p>
            <a:r>
              <a:rPr lang="en-IN" sz="3500"/>
              <a:t>Conclusions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628650" y="2478024"/>
            <a:ext cx="7886700" cy="3694176"/>
          </a:xfrm>
        </p:spPr>
        <p:txBody>
          <a:bodyPr>
            <a:normAutofit/>
          </a:bodyPr>
          <a:lstStyle/>
          <a:p>
            <a:r>
              <a:rPr lang="en-US" sz="1900"/>
              <a:t>Based on the analysis of the data, the following conclusions can be drawn:</a:t>
            </a:r>
          </a:p>
          <a:p>
            <a:r>
              <a:rPr lang="en-US" sz="1900"/>
              <a:t>1. Terrorism has become more prevalent and deadly over the years, especially in certain regions.</a:t>
            </a:r>
          </a:p>
          <a:p>
            <a:r>
              <a:rPr lang="en-US" sz="1900"/>
              <a:t>2. The consistent increase in attacks suggests that counterterrorism efforts may need to be intensified, particularly in regions like the Middle East and South Asia.</a:t>
            </a:r>
          </a:p>
          <a:p>
            <a:r>
              <a:rPr lang="en-US" sz="1900"/>
              <a:t>3. Further research is necessary to understand the underlying causes driving these trends and to develop more effective preventive measures.</a:t>
            </a:r>
          </a:p>
        </p:txBody>
      </p:sp>
      <p:pic>
        <p:nvPicPr>
          <p:cNvPr id="4" name="Audio 3">
            <a:hlinkClick r:id="" action="ppaction://media"/>
            <a:extLst>
              <a:ext uri="{FF2B5EF4-FFF2-40B4-BE49-F238E27FC236}">
                <a16:creationId xmlns:a16="http://schemas.microsoft.com/office/drawing/2014/main" id="{3292358E-BD42-E0DA-BFF2-96470B2B443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54"/>
    </mc:Choice>
    <mc:Fallback>
      <p:transition spd="slow" advTm="34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IN" sz="3400">
                <a:solidFill>
                  <a:srgbClr val="FFFFFF"/>
                </a:solidFill>
              </a:rPr>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sz="3000"/>
              <a:t>This analysis is based on a dataset recording global terrorist activities from 1970 to 2017. The dataset includes information on the number of attacks, fatalities, weapon types used, and the regions affected by terrorism. This presentation aims to uncover key trends and insights through various data visualizations.</a:t>
            </a:r>
          </a:p>
        </p:txBody>
      </p:sp>
      <p:pic>
        <p:nvPicPr>
          <p:cNvPr id="4" name="Audio 3">
            <a:hlinkClick r:id="" action="ppaction://media"/>
            <a:extLst>
              <a:ext uri="{FF2B5EF4-FFF2-40B4-BE49-F238E27FC236}">
                <a16:creationId xmlns:a16="http://schemas.microsoft.com/office/drawing/2014/main" id="{4AC23C30-5613-FF58-B744-DE1BA50BFBC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409"/>
    </mc:Choice>
    <mc:Fallback>
      <p:transition spd="slow" advTm="32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IN" sz="4100">
                <a:solidFill>
                  <a:srgbClr val="FFFFFF"/>
                </a:solidFill>
              </a:rPr>
              <a:t>Objectives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500"/>
              <a:t>The main objectives of this analysis are:</a:t>
            </a:r>
          </a:p>
          <a:p>
            <a:pPr>
              <a:lnSpc>
                <a:spcPct val="90000"/>
              </a:lnSpc>
            </a:pPr>
            <a:r>
              <a:rPr lang="en-US" sz="2500"/>
              <a:t>1. To identify trends in the number of terrorist attacks over time.</a:t>
            </a:r>
          </a:p>
          <a:p>
            <a:pPr>
              <a:lnSpc>
                <a:spcPct val="90000"/>
              </a:lnSpc>
            </a:pPr>
            <a:r>
              <a:rPr lang="en-US" sz="2500"/>
              <a:t>2. To analyze the correlation between the number of attacks and fatalities.</a:t>
            </a:r>
          </a:p>
          <a:p>
            <a:pPr>
              <a:lnSpc>
                <a:spcPct val="90000"/>
              </a:lnSpc>
            </a:pPr>
            <a:r>
              <a:rPr lang="en-US" sz="2500"/>
              <a:t>3. To explore the distribution of weapon types used in terrorist attacks.</a:t>
            </a:r>
          </a:p>
          <a:p>
            <a:pPr>
              <a:lnSpc>
                <a:spcPct val="90000"/>
              </a:lnSpc>
            </a:pPr>
            <a:r>
              <a:rPr lang="en-US" sz="2500"/>
              <a:t>4. To provide insights into the impact of terrorism across different regions.</a:t>
            </a:r>
          </a:p>
        </p:txBody>
      </p:sp>
      <p:pic>
        <p:nvPicPr>
          <p:cNvPr id="4" name="Audio 3">
            <a:hlinkClick r:id="" action="ppaction://media"/>
            <a:extLst>
              <a:ext uri="{FF2B5EF4-FFF2-40B4-BE49-F238E27FC236}">
                <a16:creationId xmlns:a16="http://schemas.microsoft.com/office/drawing/2014/main" id="{C6C1BA2A-B5C4-7E09-891F-5127D2D9CF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869"/>
    </mc:Choice>
    <mc:Fallback>
      <p:transition spd="slow" advTm="31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396686"/>
            <a:ext cx="2430380" cy="4064628"/>
          </a:xfrm>
        </p:spPr>
        <p:txBody>
          <a:bodyPr>
            <a:normAutofit/>
          </a:bodyPr>
          <a:lstStyle/>
          <a:p>
            <a:r>
              <a:rPr lang="en-IN" sz="3700">
                <a:solidFill>
                  <a:srgbClr val="FFFFFF"/>
                </a:solidFill>
              </a:rPr>
              <a:t>Exploratory Data Analysis (EDA)</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a:normAutofit/>
          </a:bodyPr>
          <a:lstStyle/>
          <a:p>
            <a:pPr>
              <a:lnSpc>
                <a:spcPct val="90000"/>
              </a:lnSpc>
            </a:pPr>
            <a:r>
              <a:rPr lang="en-US" sz="1800"/>
              <a:t>During the initial exploration of the dataset, the following observations were made:</a:t>
            </a:r>
          </a:p>
          <a:p>
            <a:pPr>
              <a:lnSpc>
                <a:spcPct val="90000"/>
              </a:lnSpc>
            </a:pPr>
            <a:r>
              <a:rPr lang="en-US" sz="1800"/>
              <a:t>1. The data spans from 1970 to 2017, covering over 80,000 terrorist incidents globally.</a:t>
            </a:r>
          </a:p>
          <a:p>
            <a:pPr>
              <a:lnSpc>
                <a:spcPct val="90000"/>
              </a:lnSpc>
            </a:pPr>
            <a:r>
              <a:rPr lang="en-US" sz="1800"/>
              <a:t>2. The dataset contains information on attack types, weapon types, the number of fatalities and wounded, and regional distribution.</a:t>
            </a:r>
          </a:p>
          <a:p>
            <a:pPr>
              <a:lnSpc>
                <a:spcPct val="90000"/>
              </a:lnSpc>
            </a:pPr>
            <a:r>
              <a:rPr lang="en-US" sz="1800"/>
              <a:t>3. Certain columns had missing or inconsistent data, which were cleaned and prepared for analysis.</a:t>
            </a:r>
          </a:p>
        </p:txBody>
      </p:sp>
      <p:pic>
        <p:nvPicPr>
          <p:cNvPr id="4" name="Audio 3">
            <a:hlinkClick r:id="" action="ppaction://media"/>
            <a:extLst>
              <a:ext uri="{FF2B5EF4-FFF2-40B4-BE49-F238E27FC236}">
                <a16:creationId xmlns:a16="http://schemas.microsoft.com/office/drawing/2014/main" id="{5B02386A-FD9C-E4CA-1BA8-58D5864923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732"/>
    </mc:Choice>
    <mc:Fallback>
      <p:transition spd="slow" advTm="4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ttacks_over_time_corrected.png"/>
          <p:cNvPicPr>
            <a:picLocks noChangeAspect="1"/>
          </p:cNvPicPr>
          <p:nvPr/>
        </p:nvPicPr>
        <p:blipFill>
          <a:blip r:embed="rId4"/>
          <a:srcRect t="2319"/>
          <a:stretch/>
        </p:blipFill>
        <p:spPr>
          <a:xfrm>
            <a:off x="20" y="10"/>
            <a:ext cx="9143980" cy="4465973"/>
          </a:xfrm>
          <a:prstGeom prst="rect">
            <a:avLst/>
          </a:prstGeom>
        </p:spPr>
      </p:pic>
      <p:sp>
        <p:nvSpPr>
          <p:cNvPr id="11"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25196" y="4203278"/>
            <a:ext cx="6417894" cy="536063"/>
          </a:xfrm>
        </p:spPr>
        <p:txBody>
          <a:bodyPr vert="horz" lIns="91440" tIns="45720" rIns="91440" bIns="45720" rtlCol="0" anchor="ctr">
            <a:normAutofit/>
          </a:bodyPr>
          <a:lstStyle/>
          <a:p>
            <a:pPr algn="l" defTabSz="914400">
              <a:lnSpc>
                <a:spcPct val="90000"/>
              </a:lnSpc>
            </a:pPr>
            <a:r>
              <a:rPr lang="en-US" sz="2200">
                <a:solidFill>
                  <a:schemeClr val="bg1"/>
                </a:solidFill>
              </a:rPr>
              <a:t>Number of Terrorist Attacks Over Time (1970-2017)</a:t>
            </a:r>
          </a:p>
        </p:txBody>
      </p:sp>
      <p:sp>
        <p:nvSpPr>
          <p:cNvPr id="4" name="TextBox 3"/>
          <p:cNvSpPr txBox="1"/>
          <p:nvPr/>
        </p:nvSpPr>
        <p:spPr>
          <a:xfrm>
            <a:off x="425196" y="4956314"/>
            <a:ext cx="8293608" cy="130641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a:t>This line chart shows the trend in terrorist activities over the years, with a noticeable increase in the number of attacks during certain periods, indicating possible escalation in global terrorism.</a:t>
            </a:r>
          </a:p>
        </p:txBody>
      </p:sp>
      <p:pic>
        <p:nvPicPr>
          <p:cNvPr id="5" name="Audio 4">
            <a:hlinkClick r:id="" action="ppaction://media"/>
            <a:extLst>
              <a:ext uri="{FF2B5EF4-FFF2-40B4-BE49-F238E27FC236}">
                <a16:creationId xmlns:a16="http://schemas.microsoft.com/office/drawing/2014/main" id="{559288F6-78B0-FD8B-B9F7-8A8501F9D9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988"/>
    </mc:Choice>
    <mc:Fallback>
      <p:transition spd="slow" advTm="52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atalities_over_time_corrected.png"/>
          <p:cNvPicPr>
            <a:picLocks noChangeAspect="1"/>
          </p:cNvPicPr>
          <p:nvPr/>
        </p:nvPicPr>
        <p:blipFill>
          <a:blip r:embed="rId4"/>
          <a:srcRect t="2319"/>
          <a:stretch/>
        </p:blipFill>
        <p:spPr>
          <a:xfrm>
            <a:off x="20" y="10"/>
            <a:ext cx="9143980" cy="4465973"/>
          </a:xfrm>
          <a:prstGeom prst="rect">
            <a:avLst/>
          </a:prstGeom>
        </p:spPr>
      </p:pic>
      <p:sp>
        <p:nvSpPr>
          <p:cNvPr id="11"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25196" y="4203278"/>
            <a:ext cx="6417894" cy="536063"/>
          </a:xfrm>
        </p:spPr>
        <p:txBody>
          <a:bodyPr vert="horz" lIns="91440" tIns="45720" rIns="91440" bIns="45720" rtlCol="0" anchor="ctr">
            <a:normAutofit/>
          </a:bodyPr>
          <a:lstStyle/>
          <a:p>
            <a:pPr algn="l" defTabSz="914400">
              <a:lnSpc>
                <a:spcPct val="90000"/>
              </a:lnSpc>
            </a:pPr>
            <a:r>
              <a:rPr lang="en-US" sz="2000">
                <a:solidFill>
                  <a:schemeClr val="bg1"/>
                </a:solidFill>
              </a:rPr>
              <a:t>Number of Fatalities Due to Terrorist Attacks (1970-2017)</a:t>
            </a:r>
          </a:p>
        </p:txBody>
      </p:sp>
      <p:sp>
        <p:nvSpPr>
          <p:cNvPr id="4" name="TextBox 3"/>
          <p:cNvSpPr txBox="1"/>
          <p:nvPr/>
        </p:nvSpPr>
        <p:spPr>
          <a:xfrm>
            <a:off x="425196" y="4956314"/>
            <a:ext cx="8293608" cy="130641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a:t>This chart highlights the trends in fatalities resulting from terrorist activities, providing insight into the deadly impact of these incidents over time.</a:t>
            </a:r>
          </a:p>
        </p:txBody>
      </p:sp>
      <p:pic>
        <p:nvPicPr>
          <p:cNvPr id="5" name="Audio 4">
            <a:hlinkClick r:id="" action="ppaction://media"/>
            <a:extLst>
              <a:ext uri="{FF2B5EF4-FFF2-40B4-BE49-F238E27FC236}">
                <a16:creationId xmlns:a16="http://schemas.microsoft.com/office/drawing/2014/main" id="{611A441A-7035-CBFA-A24D-93763EFD0E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340"/>
    </mc:Choice>
    <mc:Fallback>
      <p:transition spd="slow" advTm="2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ttacks_vs_fatalities_corrected.png"/>
          <p:cNvPicPr>
            <a:picLocks noChangeAspect="1"/>
          </p:cNvPicPr>
          <p:nvPr/>
        </p:nvPicPr>
        <p:blipFill>
          <a:blip r:embed="rId4"/>
          <a:srcRect t="2319"/>
          <a:stretch/>
        </p:blipFill>
        <p:spPr>
          <a:xfrm>
            <a:off x="20" y="10"/>
            <a:ext cx="9143980" cy="4465973"/>
          </a:xfrm>
          <a:prstGeom prst="rect">
            <a:avLst/>
          </a:prstGeom>
        </p:spPr>
      </p:pic>
      <p:sp>
        <p:nvSpPr>
          <p:cNvPr id="11"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25196" y="4203278"/>
            <a:ext cx="6417894" cy="536063"/>
          </a:xfrm>
        </p:spPr>
        <p:txBody>
          <a:bodyPr vert="horz" lIns="91440" tIns="45720" rIns="91440" bIns="45720" rtlCol="0" anchor="ctr">
            <a:normAutofit/>
          </a:bodyPr>
          <a:lstStyle/>
          <a:p>
            <a:pPr algn="l" defTabSz="914400">
              <a:lnSpc>
                <a:spcPct val="90000"/>
              </a:lnSpc>
            </a:pPr>
            <a:r>
              <a:rPr lang="en-US" sz="2000">
                <a:solidFill>
                  <a:schemeClr val="bg1"/>
                </a:solidFill>
              </a:rPr>
              <a:t>Comparison of Terrorist Attacks and Fatalities Over Time</a:t>
            </a:r>
          </a:p>
        </p:txBody>
      </p:sp>
      <p:sp>
        <p:nvSpPr>
          <p:cNvPr id="4" name="TextBox 3"/>
          <p:cNvSpPr txBox="1"/>
          <p:nvPr/>
        </p:nvSpPr>
        <p:spPr>
          <a:xfrm>
            <a:off x="425196" y="4956314"/>
            <a:ext cx="8293608" cy="130641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a:t>This comparison reveals that although both the number of attacks and fatalities increase over time, there are periods where the rate of attacks significantly exceeds the rate of fatalities, possibly indicating changes in attack strategies or countermeasures.</a:t>
            </a:r>
          </a:p>
        </p:txBody>
      </p:sp>
      <p:pic>
        <p:nvPicPr>
          <p:cNvPr id="5" name="Audio 4">
            <a:hlinkClick r:id="" action="ppaction://media"/>
            <a:extLst>
              <a:ext uri="{FF2B5EF4-FFF2-40B4-BE49-F238E27FC236}">
                <a16:creationId xmlns:a16="http://schemas.microsoft.com/office/drawing/2014/main" id="{D2F5BDCA-F3CB-1DB9-3240-32CF82BA89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196"/>
    </mc:Choice>
    <mc:Fallback>
      <p:transition spd="slow" advTm="43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ttacks_by_region_corrected.png"/>
          <p:cNvPicPr>
            <a:picLocks noChangeAspect="1"/>
          </p:cNvPicPr>
          <p:nvPr/>
        </p:nvPicPr>
        <p:blipFill>
          <a:blip r:embed="rId4"/>
          <a:srcRect t="26831"/>
          <a:stretch/>
        </p:blipFill>
        <p:spPr>
          <a:xfrm>
            <a:off x="20" y="10"/>
            <a:ext cx="9143980" cy="4465973"/>
          </a:xfrm>
          <a:prstGeom prst="rect">
            <a:avLst/>
          </a:prstGeom>
        </p:spPr>
      </p:pic>
      <p:sp>
        <p:nvSpPr>
          <p:cNvPr id="11"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425196" y="4203278"/>
            <a:ext cx="6417894" cy="536063"/>
          </a:xfrm>
        </p:spPr>
        <p:txBody>
          <a:bodyPr vert="horz" lIns="91440" tIns="45720" rIns="91440" bIns="45720" rtlCol="0" anchor="ctr">
            <a:normAutofit/>
          </a:bodyPr>
          <a:lstStyle/>
          <a:p>
            <a:pPr algn="l" defTabSz="914400">
              <a:lnSpc>
                <a:spcPct val="90000"/>
              </a:lnSpc>
            </a:pPr>
            <a:r>
              <a:rPr lang="en-US" sz="2400">
                <a:solidFill>
                  <a:schemeClr val="bg1"/>
                </a:solidFill>
              </a:rPr>
              <a:t>Total Number of Terrorist Attacks by Region</a:t>
            </a:r>
          </a:p>
        </p:txBody>
      </p:sp>
      <p:sp>
        <p:nvSpPr>
          <p:cNvPr id="4" name="TextBox 3"/>
          <p:cNvSpPr txBox="1"/>
          <p:nvPr/>
        </p:nvSpPr>
        <p:spPr>
          <a:xfrm>
            <a:off x="425196" y="4956314"/>
            <a:ext cx="8293608" cy="130641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a:t>This bar chart shows the distribution of terrorist activities across different regions, highlighting the areas most affected by terrorism between 1970 and 2017.</a:t>
            </a:r>
          </a:p>
        </p:txBody>
      </p:sp>
      <p:pic>
        <p:nvPicPr>
          <p:cNvPr id="5" name="Audio 4">
            <a:hlinkClick r:id="" action="ppaction://media"/>
            <a:extLst>
              <a:ext uri="{FF2B5EF4-FFF2-40B4-BE49-F238E27FC236}">
                <a16:creationId xmlns:a16="http://schemas.microsoft.com/office/drawing/2014/main" id="{141B3E2E-32CA-C517-9AB4-95BCFD6718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041"/>
    </mc:Choice>
    <mc:Fallback>
      <p:transition spd="slow" advTm="3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Top 10 Weapon Types Used in Terrorist Attacks (1970-2017)</a:t>
            </a:r>
          </a:p>
        </p:txBody>
      </p:sp>
      <p:pic>
        <p:nvPicPr>
          <p:cNvPr id="3" name="Picture 2" descr="weapon_type_usage.png"/>
          <p:cNvPicPr>
            <a:picLocks noChangeAspect="1"/>
          </p:cNvPicPr>
          <p:nvPr/>
        </p:nvPicPr>
        <p:blipFill>
          <a:blip r:embed="rId4"/>
          <a:stretch>
            <a:fillRect/>
          </a:stretch>
        </p:blipFill>
        <p:spPr>
          <a:xfrm>
            <a:off x="914400" y="914400"/>
            <a:ext cx="7315200" cy="4876800"/>
          </a:xfrm>
          <a:prstGeom prst="rect">
            <a:avLst/>
          </a:prstGeom>
        </p:spPr>
      </p:pic>
      <p:sp>
        <p:nvSpPr>
          <p:cNvPr id="4" name="TextBox 3"/>
          <p:cNvSpPr txBox="1"/>
          <p:nvPr/>
        </p:nvSpPr>
        <p:spPr>
          <a:xfrm>
            <a:off x="914400" y="5029200"/>
            <a:ext cx="7315200" cy="1828800"/>
          </a:xfrm>
          <a:prstGeom prst="rect">
            <a:avLst/>
          </a:prstGeom>
          <a:noFill/>
        </p:spPr>
        <p:txBody>
          <a:bodyPr wrap="none">
            <a:spAutoFit/>
          </a:bodyPr>
          <a:lstStyle/>
          <a:p>
            <a:r>
              <a:t>This bar chart highlights the most commonly used weapons in terrorist incidents, providing insight into the methods favored by attackers over the years.</a:t>
            </a:r>
          </a:p>
        </p:txBody>
      </p:sp>
      <p:pic>
        <p:nvPicPr>
          <p:cNvPr id="5" name="Audio 4">
            <a:hlinkClick r:id="" action="ppaction://media"/>
            <a:extLst>
              <a:ext uri="{FF2B5EF4-FFF2-40B4-BE49-F238E27FC236}">
                <a16:creationId xmlns:a16="http://schemas.microsoft.com/office/drawing/2014/main" id="{88C0550A-AEB1-3E54-F4F4-7132529F4E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772"/>
    </mc:Choice>
    <mc:Fallback>
      <p:transition spd="slow" advTm="23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TotalTime>
  <Words>559</Words>
  <Application>Microsoft Office PowerPoint</Application>
  <PresentationFormat>On-screen Show (4:3)</PresentationFormat>
  <Paragraphs>37</Paragraphs>
  <Slides>11</Slides>
  <Notes>0</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Terrorism Data Analysis (1970-2017)</vt:lpstr>
      <vt:lpstr>Introduction</vt:lpstr>
      <vt:lpstr>Objectives</vt:lpstr>
      <vt:lpstr>Exploratory Data Analysis (EDA)</vt:lpstr>
      <vt:lpstr>Number of Terrorist Attacks Over Time (1970-2017)</vt:lpstr>
      <vt:lpstr>Number of Fatalities Due to Terrorist Attacks (1970-2017)</vt:lpstr>
      <vt:lpstr>Comparison of Terrorist Attacks and Fatalities Over Time</vt:lpstr>
      <vt:lpstr>Total Number of Terrorist Attacks by Region</vt:lpstr>
      <vt:lpstr>Top 10 Weapon Types Used in Terrorist Attacks (1970-2017)</vt:lpstr>
      <vt:lpstr>Key Findings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Balarama raju Saripalli</dc:creator>
  <cp:keywords/>
  <dc:description>generated using python-pptx</dc:description>
  <cp:lastModifiedBy>Balarama raju Saripalli</cp:lastModifiedBy>
  <cp:revision>3</cp:revision>
  <dcterms:created xsi:type="dcterms:W3CDTF">2013-01-27T09:14:16Z</dcterms:created>
  <dcterms:modified xsi:type="dcterms:W3CDTF">2024-08-15T19:09:50Z</dcterms:modified>
  <cp:category/>
</cp:coreProperties>
</file>